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x="18288000" cy="10287000"/>
  <p:notesSz cx="6858000" cy="9144000"/>
  <p:embeddedFontLst>
    <p:embeddedFont>
      <p:font typeface="Codec Pro Ultra-Bold" charset="1" panose="00000700000000000000"/>
      <p:regular r:id="rId20"/>
    </p:embeddedFont>
    <p:embeddedFont>
      <p:font typeface="Canva Sans Bold" charset="1" panose="020B0803030501040103"/>
      <p:regular r:id="rId21"/>
    </p:embeddedFont>
    <p:embeddedFont>
      <p:font typeface="Codec Pro Bold" charset="1" panose="00000600000000000000"/>
      <p:regular r:id="rId22"/>
    </p:embeddedFont>
    <p:embeddedFont>
      <p:font typeface="Canva Sans" charset="1" panose="020B0503030501040103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1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3.png" Type="http://schemas.openxmlformats.org/officeDocument/2006/relationships/image"/><Relationship Id="rId4" Target="../media/image24.png" Type="http://schemas.openxmlformats.org/officeDocument/2006/relationships/image"/><Relationship Id="rId5" Target="../media/image25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Relationship Id="rId3" Target="../media/image27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pn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Relationship Id="rId6" Target="../media/image15.png" Type="http://schemas.openxmlformats.org/officeDocument/2006/relationships/image"/><Relationship Id="rId7" Target="../media/image16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0172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false" flipV="false" rot="0">
            <a:off x="8992305" y="876038"/>
            <a:ext cx="8813454" cy="8813454"/>
          </a:xfrm>
          <a:custGeom>
            <a:avLst/>
            <a:gdLst/>
            <a:ahLst/>
            <a:cxnLst/>
            <a:rect r="r" b="b" t="t" l="l"/>
            <a:pathLst>
              <a:path h="8813454" w="8813454">
                <a:moveTo>
                  <a:pt x="0" y="0"/>
                </a:moveTo>
                <a:lnTo>
                  <a:pt x="8813453" y="0"/>
                </a:lnTo>
                <a:lnTo>
                  <a:pt x="8813453" y="8813454"/>
                </a:lnTo>
                <a:lnTo>
                  <a:pt x="0" y="88134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622350" y="2506084"/>
            <a:ext cx="5553362" cy="5553362"/>
            <a:chOff x="0" y="0"/>
            <a:chExt cx="6350000" cy="6350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350000" cy="6351270"/>
            </a:xfrm>
            <a:custGeom>
              <a:avLst/>
              <a:gdLst/>
              <a:ahLst/>
              <a:cxnLst/>
              <a:rect r="r" b="b" t="t" l="l"/>
              <a:pathLst>
                <a:path h="6351270" w="635000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lose/>
                </a:path>
              </a:pathLst>
            </a:custGeom>
            <a:blipFill>
              <a:blip r:embed="rId4"/>
              <a:stretch>
                <a:fillRect l="-10" t="0" r="-10" b="0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1028700" y="2771618"/>
            <a:ext cx="7351006" cy="20538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01"/>
              </a:lnSpc>
            </a:pPr>
            <a:r>
              <a:rPr lang="en-US" sz="4728" b="true">
                <a:solidFill>
                  <a:srgbClr val="FFFFFF"/>
                </a:solidFill>
                <a:latin typeface="Codec Pro Ultra-Bold"/>
                <a:ea typeface="Codec Pro Ultra-Bold"/>
                <a:cs typeface="Codec Pro Ultra-Bold"/>
                <a:sym typeface="Codec Pro Ultra-Bold"/>
              </a:rPr>
              <a:t>TRUTHHUARD-FAKE NEWS DETECTION AND VERIFICATION Tool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6439350"/>
            <a:ext cx="6085899" cy="660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16"/>
              </a:lnSpc>
              <a:spcBef>
                <a:spcPct val="0"/>
              </a:spcBef>
            </a:pPr>
            <a:r>
              <a:rPr lang="en-US" b="true" sz="3868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Presented By : R.Mounika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7399121"/>
            <a:ext cx="6876807" cy="660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16"/>
              </a:lnSpc>
              <a:spcBef>
                <a:spcPct val="0"/>
              </a:spcBef>
            </a:pPr>
            <a:r>
              <a:rPr lang="en-US" b="true" sz="3868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Presented To : V.Manjuladevi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0172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93189" y="2950887"/>
            <a:ext cx="8855332" cy="5590747"/>
          </a:xfrm>
          <a:custGeom>
            <a:avLst/>
            <a:gdLst/>
            <a:ahLst/>
            <a:cxnLst/>
            <a:rect r="r" b="b" t="t" l="l"/>
            <a:pathLst>
              <a:path h="5590747" w="8855332">
                <a:moveTo>
                  <a:pt x="0" y="0"/>
                </a:moveTo>
                <a:lnTo>
                  <a:pt x="8855332" y="0"/>
                </a:lnTo>
                <a:lnTo>
                  <a:pt x="8855332" y="5590747"/>
                </a:lnTo>
                <a:lnTo>
                  <a:pt x="0" y="559074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4765" t="0" r="-19206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580336" y="2549168"/>
            <a:ext cx="8382234" cy="6709132"/>
          </a:xfrm>
          <a:custGeom>
            <a:avLst/>
            <a:gdLst/>
            <a:ahLst/>
            <a:cxnLst/>
            <a:rect r="r" b="b" t="t" l="l"/>
            <a:pathLst>
              <a:path h="6709132" w="8382234">
                <a:moveTo>
                  <a:pt x="0" y="0"/>
                </a:moveTo>
                <a:lnTo>
                  <a:pt x="8382234" y="0"/>
                </a:lnTo>
                <a:lnTo>
                  <a:pt x="8382234" y="6709132"/>
                </a:lnTo>
                <a:lnTo>
                  <a:pt x="0" y="67091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137" t="0" r="-6806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93189" y="698789"/>
            <a:ext cx="6385939" cy="11702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520"/>
              </a:lnSpc>
            </a:pPr>
            <a:r>
              <a:rPr lang="en-US" sz="680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Sample Output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0172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95416" y="2673595"/>
            <a:ext cx="6330765" cy="4266463"/>
          </a:xfrm>
          <a:custGeom>
            <a:avLst/>
            <a:gdLst/>
            <a:ahLst/>
            <a:cxnLst/>
            <a:rect r="r" b="b" t="t" l="l"/>
            <a:pathLst>
              <a:path h="4266463" w="6330765">
                <a:moveTo>
                  <a:pt x="0" y="0"/>
                </a:moveTo>
                <a:lnTo>
                  <a:pt x="6330765" y="0"/>
                </a:lnTo>
                <a:lnTo>
                  <a:pt x="6330765" y="4266464"/>
                </a:lnTo>
                <a:lnTo>
                  <a:pt x="0" y="42664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91" t="-3814" r="0" b="-120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526181" y="2188343"/>
            <a:ext cx="11761819" cy="5910314"/>
          </a:xfrm>
          <a:custGeom>
            <a:avLst/>
            <a:gdLst/>
            <a:ahLst/>
            <a:cxnLst/>
            <a:rect r="r" b="b" t="t" l="l"/>
            <a:pathLst>
              <a:path h="5910314" w="11761819">
                <a:moveTo>
                  <a:pt x="0" y="0"/>
                </a:moveTo>
                <a:lnTo>
                  <a:pt x="11761819" y="0"/>
                </a:lnTo>
                <a:lnTo>
                  <a:pt x="11761819" y="5910314"/>
                </a:lnTo>
                <a:lnTo>
                  <a:pt x="0" y="59103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>
  <p:cSld>
    <p:bg>
      <p:bgPr>
        <a:solidFill>
          <a:srgbClr val="10172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-4862946" y="790575"/>
            <a:ext cx="17030347" cy="12655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520"/>
              </a:lnSpc>
            </a:pPr>
            <a:r>
              <a:rPr lang="en-US" b="true" sz="6800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CONCLUS</a:t>
            </a:r>
            <a:r>
              <a:rPr lang="en-US" b="true" sz="6800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ION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454430" y="2297430"/>
            <a:ext cx="14883855" cy="28460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79"/>
              </a:lnSpc>
              <a:spcBef>
                <a:spcPct val="0"/>
              </a:spcBef>
            </a:pPr>
            <a:r>
              <a:rPr lang="en-US" sz="27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The AI-Powered Fake News Detection &amp; Verification Tool successfully analyzes news c</a:t>
            </a:r>
            <a:r>
              <a:rPr lang="en-US" sz="27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ontent using Natural Language Processing and AI models to identify Fake, Real, and Suspicious information.</a:t>
            </a:r>
          </a:p>
          <a:p>
            <a:pPr algn="l">
              <a:lnSpc>
                <a:spcPts val="3779"/>
              </a:lnSpc>
              <a:spcBef>
                <a:spcPct val="0"/>
              </a:spcBef>
            </a:pPr>
            <a:r>
              <a:rPr lang="en-US" sz="27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The system provides confidence scores and explanations, helping users make informed decisions and reduce the spread of  misinformation.</a:t>
            </a:r>
          </a:p>
          <a:p>
            <a:pPr algn="ctr">
              <a:lnSpc>
                <a:spcPts val="3779"/>
              </a:lnSpc>
              <a:spcBef>
                <a:spcPct val="0"/>
              </a:spcBef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2529314" y="8305170"/>
            <a:ext cx="5847371" cy="9054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  <a:spcBef>
                <a:spcPct val="0"/>
              </a:spcBef>
            </a:pPr>
          </a:p>
          <a:p>
            <a:pPr algn="ctr" marL="561341" indent="-280670" lvl="1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Secure and scalable architecture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454430" y="5524583"/>
            <a:ext cx="3698636" cy="4482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b="true" sz="2600" u="sng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Key</a:t>
            </a:r>
            <a:r>
              <a:rPr lang="en-US" b="true" sz="2600" u="sng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Highlights: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529314" y="6353954"/>
            <a:ext cx="5847371" cy="4482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561341" indent="-280670" lvl="1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Acc</a:t>
            </a:r>
            <a:r>
              <a:rPr lang="en-US" sz="26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urate fake news classification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529314" y="7133993"/>
            <a:ext cx="5458662" cy="4482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561341" indent="-280670" lvl="1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Use</a:t>
            </a:r>
            <a:r>
              <a:rPr lang="en-US" sz="26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r-friendly web interface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529314" y="7914033"/>
            <a:ext cx="5741556" cy="4482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561341" indent="-280670" lvl="1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AI-d</a:t>
            </a:r>
            <a:r>
              <a:rPr lang="en-US" sz="26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riven content analysis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0172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394633" y="1826258"/>
            <a:ext cx="992560" cy="986657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239007" y="3522061"/>
            <a:ext cx="1331082" cy="1394129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414721" y="5473331"/>
            <a:ext cx="1140869" cy="122015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370837" y="7607011"/>
            <a:ext cx="864165" cy="1278104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3052304" y="8893537"/>
            <a:ext cx="11203891" cy="5143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Develop an Android/iOS app for easy and wider accessibility.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-609208" y="1996387"/>
            <a:ext cx="10874863" cy="5378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b="true" sz="32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Multiling</a:t>
            </a:r>
            <a:r>
              <a:rPr lang="en-US" b="true" sz="32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ual Support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35783" y="367235"/>
            <a:ext cx="12328983" cy="12655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520"/>
              </a:lnSpc>
            </a:pPr>
            <a:r>
              <a:rPr lang="en-US" sz="6800" b="true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FUTURE </a:t>
            </a:r>
            <a:r>
              <a:rPr lang="en-US" b="true" sz="6800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ENHANCEMENTS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128493" y="2749251"/>
            <a:ext cx="16029541" cy="5143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3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Enable fake news detecti</a:t>
            </a:r>
            <a:r>
              <a:rPr lang="en-US" sz="3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on in multiple regional and international languages.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0" y="3895926"/>
            <a:ext cx="10768273" cy="5378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b="true" sz="32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</a:t>
            </a:r>
            <a:r>
              <a:rPr lang="en-US" b="true" sz="32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ocial Media Integration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594520" y="4719565"/>
            <a:ext cx="15097487" cy="5143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Analyze news directly f</a:t>
            </a:r>
            <a:r>
              <a:rPr lang="en-US" sz="3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rom platforms like Twitter, Instagram, and Facebook.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5800543"/>
            <a:ext cx="9384525" cy="5378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b="true" sz="32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Adv</a:t>
            </a:r>
            <a:r>
              <a:rPr lang="en-US" b="true" sz="32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anced Fact-Checking APIs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052304" y="6624182"/>
            <a:ext cx="11998082" cy="5143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3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Integrate real-time fact-checking services f</a:t>
            </a:r>
            <a:r>
              <a:rPr lang="en-US" sz="3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or improved accuracy.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547975" y="8069898"/>
            <a:ext cx="3771746" cy="5378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b="true" sz="32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</a:t>
            </a:r>
            <a:r>
              <a:rPr lang="en-US" b="true" sz="32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obile Application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0172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454344" y="2589043"/>
            <a:ext cx="6519496" cy="5108914"/>
          </a:xfrm>
          <a:custGeom>
            <a:avLst/>
            <a:gdLst/>
            <a:ahLst/>
            <a:cxnLst/>
            <a:rect r="r" b="b" t="t" l="l"/>
            <a:pathLst>
              <a:path h="5108914" w="6519496">
                <a:moveTo>
                  <a:pt x="0" y="0"/>
                </a:moveTo>
                <a:lnTo>
                  <a:pt x="6519496" y="0"/>
                </a:lnTo>
                <a:lnTo>
                  <a:pt x="6519496" y="5108914"/>
                </a:lnTo>
                <a:lnTo>
                  <a:pt x="0" y="51089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0172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13946" y="2717164"/>
            <a:ext cx="12609740" cy="6673882"/>
          </a:xfrm>
          <a:custGeom>
            <a:avLst/>
            <a:gdLst/>
            <a:ahLst/>
            <a:cxnLst/>
            <a:rect r="r" b="b" t="t" l="l"/>
            <a:pathLst>
              <a:path h="6673882" w="12609740">
                <a:moveTo>
                  <a:pt x="0" y="0"/>
                </a:moveTo>
                <a:lnTo>
                  <a:pt x="12609739" y="0"/>
                </a:lnTo>
                <a:lnTo>
                  <a:pt x="12609739" y="6673883"/>
                </a:lnTo>
                <a:lnTo>
                  <a:pt x="0" y="667388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452" t="-13855" r="0" b="-13855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34356" y="1057694"/>
            <a:ext cx="7238573" cy="10696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484"/>
              </a:lnSpc>
            </a:pPr>
            <a:r>
              <a:rPr lang="en-US" b="true" sz="6803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INTRODUCTION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2800092" y="3269834"/>
            <a:ext cx="5336841" cy="5323305"/>
          </a:xfrm>
          <a:custGeom>
            <a:avLst/>
            <a:gdLst/>
            <a:ahLst/>
            <a:cxnLst/>
            <a:rect r="r" b="b" t="t" l="l"/>
            <a:pathLst>
              <a:path h="5323305" w="5336841">
                <a:moveTo>
                  <a:pt x="0" y="0"/>
                </a:moveTo>
                <a:lnTo>
                  <a:pt x="5336841" y="0"/>
                </a:lnTo>
                <a:lnTo>
                  <a:pt x="5336841" y="5323305"/>
                </a:lnTo>
                <a:lnTo>
                  <a:pt x="0" y="532330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7617" t="0" r="-53742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0172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72874" y="2378430"/>
            <a:ext cx="17112578" cy="7436318"/>
          </a:xfrm>
          <a:custGeom>
            <a:avLst/>
            <a:gdLst/>
            <a:ahLst/>
            <a:cxnLst/>
            <a:rect r="r" b="b" t="t" l="l"/>
            <a:pathLst>
              <a:path h="7436318" w="17112578">
                <a:moveTo>
                  <a:pt x="0" y="0"/>
                </a:moveTo>
                <a:lnTo>
                  <a:pt x="17112578" y="0"/>
                </a:lnTo>
                <a:lnTo>
                  <a:pt x="17112578" y="7436318"/>
                </a:lnTo>
                <a:lnTo>
                  <a:pt x="0" y="74363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64" t="-23638" r="0" b="-31311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882249" y="340456"/>
            <a:ext cx="8925277" cy="12655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520"/>
              </a:lnSpc>
              <a:spcBef>
                <a:spcPct val="0"/>
              </a:spcBef>
            </a:pPr>
            <a:r>
              <a:rPr lang="en-US" b="true" sz="6800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PROBLEM STATEMENT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0172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75910" y="2482321"/>
            <a:ext cx="17701613" cy="6982660"/>
          </a:xfrm>
          <a:custGeom>
            <a:avLst/>
            <a:gdLst/>
            <a:ahLst/>
            <a:cxnLst/>
            <a:rect r="r" b="b" t="t" l="l"/>
            <a:pathLst>
              <a:path h="6982660" w="17701613">
                <a:moveTo>
                  <a:pt x="0" y="0"/>
                </a:moveTo>
                <a:lnTo>
                  <a:pt x="17701612" y="0"/>
                </a:lnTo>
                <a:lnTo>
                  <a:pt x="17701612" y="6982660"/>
                </a:lnTo>
                <a:lnTo>
                  <a:pt x="0" y="69826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7587" r="0" b="-5131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-327314" y="790575"/>
            <a:ext cx="11243903" cy="12655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520"/>
              </a:lnSpc>
              <a:spcBef>
                <a:spcPct val="0"/>
              </a:spcBef>
            </a:pPr>
            <a:r>
              <a:rPr lang="en-US" b="true" sz="6800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PROJECT OBJECTIVES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bg>
      <p:bgPr>
        <a:solidFill>
          <a:srgbClr val="10172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895195" y="2427407"/>
            <a:ext cx="12061362" cy="1633218"/>
            <a:chOff x="0" y="0"/>
            <a:chExt cx="9929678" cy="134456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929678" cy="1344568"/>
            </a:xfrm>
            <a:custGeom>
              <a:avLst/>
              <a:gdLst/>
              <a:ahLst/>
              <a:cxnLst/>
              <a:rect r="r" b="b" t="t" l="l"/>
              <a:pathLst>
                <a:path h="1344568" w="9929678">
                  <a:moveTo>
                    <a:pt x="0" y="1142883"/>
                  </a:moveTo>
                  <a:lnTo>
                    <a:pt x="0" y="201685"/>
                  </a:lnTo>
                  <a:cubicBezTo>
                    <a:pt x="0" y="90086"/>
                    <a:pt x="266115" y="0"/>
                    <a:pt x="595781" y="0"/>
                  </a:cubicBezTo>
                  <a:lnTo>
                    <a:pt x="9333897" y="0"/>
                  </a:lnTo>
                  <a:cubicBezTo>
                    <a:pt x="9663563" y="0"/>
                    <a:pt x="9929678" y="90086"/>
                    <a:pt x="9929678" y="201685"/>
                  </a:cubicBezTo>
                  <a:lnTo>
                    <a:pt x="9929678" y="1142883"/>
                  </a:lnTo>
                  <a:cubicBezTo>
                    <a:pt x="9929678" y="1254482"/>
                    <a:pt x="9663563" y="1344568"/>
                    <a:pt x="9333897" y="1344568"/>
                  </a:cubicBezTo>
                  <a:lnTo>
                    <a:pt x="595781" y="1344568"/>
                  </a:lnTo>
                  <a:cubicBezTo>
                    <a:pt x="266115" y="1344568"/>
                    <a:pt x="0" y="1254482"/>
                    <a:pt x="0" y="1142883"/>
                  </a:cubicBezTo>
                  <a:close/>
                </a:path>
              </a:pathLst>
            </a:custGeom>
            <a:solidFill>
              <a:srgbClr val="EDEEF1">
                <a:alpha val="78824"/>
              </a:srgbClr>
            </a:solidFill>
            <a:ln w="12700" cap="sq">
              <a:solidFill>
                <a:srgbClr val="000000"/>
              </a:solidFill>
              <a:prstDash val="solid"/>
              <a:miter/>
            </a:ln>
          </p:spPr>
        </p:sp>
      </p:grpSp>
      <p:sp>
        <p:nvSpPr>
          <p:cNvPr name="TextBox 4" id="4"/>
          <p:cNvSpPr txBox="true"/>
          <p:nvPr/>
        </p:nvSpPr>
        <p:spPr>
          <a:xfrm rot="0">
            <a:off x="914419" y="678640"/>
            <a:ext cx="4701695" cy="12655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520"/>
              </a:lnSpc>
            </a:pPr>
            <a:r>
              <a:rPr lang="en-US" sz="6800" b="true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Outcomes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965979" y="3319828"/>
            <a:ext cx="11556327" cy="3727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Successfu</a:t>
            </a:r>
            <a:r>
              <a:rPr lang="en-US" sz="21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lly identifies fake news from user-provided text or URLs.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164359" y="2536282"/>
            <a:ext cx="6903510" cy="5953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90"/>
              </a:lnSpc>
            </a:pPr>
            <a:r>
              <a:rPr lang="en-US" b="true" sz="3564">
                <a:solidFill>
                  <a:srgbClr val="004AA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</a:t>
            </a:r>
            <a:r>
              <a:rPr lang="en-US" b="true" sz="3564">
                <a:solidFill>
                  <a:srgbClr val="004AA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ake News Identification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758506" y="4421928"/>
            <a:ext cx="12349751" cy="1498677"/>
            <a:chOff x="0" y="0"/>
            <a:chExt cx="9929678" cy="120499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9929678" cy="1204994"/>
            </a:xfrm>
            <a:custGeom>
              <a:avLst/>
              <a:gdLst/>
              <a:ahLst/>
              <a:cxnLst/>
              <a:rect r="r" b="b" t="t" l="l"/>
              <a:pathLst>
                <a:path h="1204994" w="9929678">
                  <a:moveTo>
                    <a:pt x="0" y="1024245"/>
                  </a:moveTo>
                  <a:lnTo>
                    <a:pt x="0" y="180749"/>
                  </a:lnTo>
                  <a:cubicBezTo>
                    <a:pt x="0" y="80735"/>
                    <a:pt x="266115" y="0"/>
                    <a:pt x="595781" y="0"/>
                  </a:cubicBezTo>
                  <a:lnTo>
                    <a:pt x="9333897" y="0"/>
                  </a:lnTo>
                  <a:cubicBezTo>
                    <a:pt x="9663563" y="0"/>
                    <a:pt x="9929678" y="80735"/>
                    <a:pt x="9929678" y="180749"/>
                  </a:cubicBezTo>
                  <a:lnTo>
                    <a:pt x="9929678" y="1024245"/>
                  </a:lnTo>
                  <a:cubicBezTo>
                    <a:pt x="9929678" y="1124259"/>
                    <a:pt x="9663563" y="1204994"/>
                    <a:pt x="9333897" y="1204994"/>
                  </a:cubicBezTo>
                  <a:lnTo>
                    <a:pt x="595781" y="1204994"/>
                  </a:lnTo>
                  <a:cubicBezTo>
                    <a:pt x="266115" y="1204994"/>
                    <a:pt x="0" y="1124259"/>
                    <a:pt x="0" y="1024245"/>
                  </a:cubicBezTo>
                  <a:close/>
                </a:path>
              </a:pathLst>
            </a:custGeom>
            <a:solidFill>
              <a:srgbClr val="E7E9EC">
                <a:alpha val="78824"/>
              </a:srgbClr>
            </a:solidFill>
            <a:ln w="12700" cap="sq">
              <a:solidFill>
                <a:srgbClr val="000000"/>
              </a:solidFill>
              <a:prstDash val="solid"/>
              <a:miter/>
            </a:ln>
          </p:spPr>
        </p:sp>
      </p:grpSp>
      <p:sp>
        <p:nvSpPr>
          <p:cNvPr name="TextBox 9" id="9"/>
          <p:cNvSpPr txBox="true"/>
          <p:nvPr/>
        </p:nvSpPr>
        <p:spPr>
          <a:xfrm rot="0">
            <a:off x="1057835" y="4467614"/>
            <a:ext cx="8488951" cy="595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89"/>
              </a:lnSpc>
            </a:pPr>
            <a:r>
              <a:rPr lang="en-US" b="true" sz="3564">
                <a:solidFill>
                  <a:srgbClr val="004AA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Accuracy &amp; Reliability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965979" y="5212558"/>
            <a:ext cx="14147001" cy="7631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79"/>
              </a:lnSpc>
            </a:pPr>
            <a:r>
              <a:rPr lang="en-US" sz="21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Provi</a:t>
            </a:r>
            <a:r>
              <a:rPr lang="en-US" sz="21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des reliable classification results  using AI and NLP techniques.</a:t>
            </a:r>
          </a:p>
          <a:p>
            <a:pPr algn="just">
              <a:lnSpc>
                <a:spcPts val="3079"/>
              </a:lnSpc>
            </a:pPr>
          </a:p>
        </p:txBody>
      </p:sp>
      <p:grpSp>
        <p:nvGrpSpPr>
          <p:cNvPr name="Group 11" id="11"/>
          <p:cNvGrpSpPr/>
          <p:nvPr/>
        </p:nvGrpSpPr>
        <p:grpSpPr>
          <a:xfrm rot="0">
            <a:off x="1758506" y="6385841"/>
            <a:ext cx="12349751" cy="1393241"/>
            <a:chOff x="0" y="0"/>
            <a:chExt cx="9929678" cy="112022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9929678" cy="1120220"/>
            </a:xfrm>
            <a:custGeom>
              <a:avLst/>
              <a:gdLst/>
              <a:ahLst/>
              <a:cxnLst/>
              <a:rect r="r" b="b" t="t" l="l"/>
              <a:pathLst>
                <a:path h="1120220" w="9929678">
                  <a:moveTo>
                    <a:pt x="0" y="952187"/>
                  </a:moveTo>
                  <a:lnTo>
                    <a:pt x="0" y="168033"/>
                  </a:lnTo>
                  <a:cubicBezTo>
                    <a:pt x="0" y="75055"/>
                    <a:pt x="266115" y="0"/>
                    <a:pt x="595781" y="0"/>
                  </a:cubicBezTo>
                  <a:lnTo>
                    <a:pt x="9333897" y="0"/>
                  </a:lnTo>
                  <a:cubicBezTo>
                    <a:pt x="9663563" y="0"/>
                    <a:pt x="9929678" y="75055"/>
                    <a:pt x="9929678" y="168033"/>
                  </a:cubicBezTo>
                  <a:lnTo>
                    <a:pt x="9929678" y="952187"/>
                  </a:lnTo>
                  <a:cubicBezTo>
                    <a:pt x="9929678" y="1045165"/>
                    <a:pt x="9663563" y="1120220"/>
                    <a:pt x="9333897" y="1120220"/>
                  </a:cubicBezTo>
                  <a:lnTo>
                    <a:pt x="595781" y="1120220"/>
                  </a:lnTo>
                  <a:cubicBezTo>
                    <a:pt x="266115" y="1120220"/>
                    <a:pt x="0" y="1045165"/>
                    <a:pt x="0" y="952187"/>
                  </a:cubicBezTo>
                  <a:close/>
                </a:path>
              </a:pathLst>
            </a:custGeom>
            <a:solidFill>
              <a:srgbClr val="E7E9EC">
                <a:alpha val="78824"/>
              </a:srgbClr>
            </a:solidFill>
            <a:ln cap="sq" w="12700">
              <a:solidFill>
                <a:srgbClr val="000000"/>
              </a:solidFill>
              <a:prstDash val="solid"/>
              <a:miter/>
            </a:ln>
          </p:spPr>
        </p:sp>
      </p:grpSp>
      <p:sp>
        <p:nvSpPr>
          <p:cNvPr name="TextBox 13" id="13"/>
          <p:cNvSpPr txBox="true"/>
          <p:nvPr/>
        </p:nvSpPr>
        <p:spPr>
          <a:xfrm rot="0">
            <a:off x="-1683327" y="6416708"/>
            <a:ext cx="13971275" cy="5953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90"/>
              </a:lnSpc>
            </a:pPr>
            <a:r>
              <a:rPr lang="en-US" sz="3564" b="true">
                <a:solidFill>
                  <a:srgbClr val="004AA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User-Frien</a:t>
            </a:r>
            <a:r>
              <a:rPr lang="en-US" b="true" sz="3564">
                <a:solidFill>
                  <a:srgbClr val="004AA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dly Interface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965979" y="7087195"/>
            <a:ext cx="12972058" cy="7631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Simple and int</a:t>
            </a:r>
            <a:r>
              <a:rPr lang="en-US" sz="21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eractive web interface for easy usage by non-technical  users.</a:t>
            </a:r>
          </a:p>
          <a:p>
            <a:pPr algn="l">
              <a:lnSpc>
                <a:spcPts val="3079"/>
              </a:lnSpc>
            </a:pPr>
          </a:p>
        </p:txBody>
      </p:sp>
      <p:grpSp>
        <p:nvGrpSpPr>
          <p:cNvPr name="Group 15" id="15"/>
          <p:cNvGrpSpPr/>
          <p:nvPr/>
        </p:nvGrpSpPr>
        <p:grpSpPr>
          <a:xfrm rot="0">
            <a:off x="1758506" y="8060383"/>
            <a:ext cx="12349751" cy="1652723"/>
            <a:chOff x="0" y="0"/>
            <a:chExt cx="10053166" cy="1345379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0053166" cy="1345379"/>
            </a:xfrm>
            <a:custGeom>
              <a:avLst/>
              <a:gdLst/>
              <a:ahLst/>
              <a:cxnLst/>
              <a:rect r="r" b="b" t="t" l="l"/>
              <a:pathLst>
                <a:path h="1345379" w="10053166">
                  <a:moveTo>
                    <a:pt x="0" y="1143572"/>
                  </a:moveTo>
                  <a:lnTo>
                    <a:pt x="0" y="201807"/>
                  </a:lnTo>
                  <a:cubicBezTo>
                    <a:pt x="0" y="90140"/>
                    <a:pt x="269425" y="0"/>
                    <a:pt x="603190" y="0"/>
                  </a:cubicBezTo>
                  <a:lnTo>
                    <a:pt x="9449977" y="0"/>
                  </a:lnTo>
                  <a:cubicBezTo>
                    <a:pt x="9783742" y="0"/>
                    <a:pt x="10053166" y="90140"/>
                    <a:pt x="10053166" y="201807"/>
                  </a:cubicBezTo>
                  <a:lnTo>
                    <a:pt x="10053166" y="1143572"/>
                  </a:lnTo>
                  <a:cubicBezTo>
                    <a:pt x="10053166" y="1255239"/>
                    <a:pt x="9783742" y="1345379"/>
                    <a:pt x="9449977" y="1345379"/>
                  </a:cubicBezTo>
                  <a:lnTo>
                    <a:pt x="603190" y="1345379"/>
                  </a:lnTo>
                  <a:cubicBezTo>
                    <a:pt x="269425" y="1345379"/>
                    <a:pt x="0" y="1255239"/>
                    <a:pt x="0" y="1143572"/>
                  </a:cubicBezTo>
                  <a:close/>
                </a:path>
              </a:pathLst>
            </a:custGeom>
            <a:solidFill>
              <a:srgbClr val="E7E9EC">
                <a:alpha val="78824"/>
              </a:srgbClr>
            </a:solidFill>
            <a:ln w="12700" cap="sq">
              <a:solidFill>
                <a:srgbClr val="000000"/>
              </a:solidFill>
              <a:prstDash val="solid"/>
              <a:miter/>
            </a:ln>
          </p:spPr>
        </p:sp>
      </p:grpSp>
      <p:sp>
        <p:nvSpPr>
          <p:cNvPr name="TextBox 17" id="17"/>
          <p:cNvSpPr txBox="true"/>
          <p:nvPr/>
        </p:nvSpPr>
        <p:spPr>
          <a:xfrm rot="0">
            <a:off x="2965979" y="8963523"/>
            <a:ext cx="10709332" cy="3727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Delivers quick</a:t>
            </a:r>
            <a:r>
              <a:rPr lang="en-US" sz="21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analysis results with confidence scores.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64297" y="8275186"/>
            <a:ext cx="7256349" cy="5953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90"/>
              </a:lnSpc>
            </a:pPr>
            <a:r>
              <a:rPr lang="en-US" sz="3564" b="true">
                <a:solidFill>
                  <a:srgbClr val="004AA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</a:t>
            </a:r>
            <a:r>
              <a:rPr lang="en-US" b="true" sz="3564">
                <a:solidFill>
                  <a:srgbClr val="004AA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eal-Time Analysis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0172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90219" y="2150615"/>
            <a:ext cx="498618" cy="465059"/>
          </a:xfrm>
          <a:custGeom>
            <a:avLst/>
            <a:gdLst/>
            <a:ahLst/>
            <a:cxnLst/>
            <a:rect r="r" b="b" t="t" l="l"/>
            <a:pathLst>
              <a:path h="465059" w="498618">
                <a:moveTo>
                  <a:pt x="0" y="0"/>
                </a:moveTo>
                <a:lnTo>
                  <a:pt x="498618" y="0"/>
                </a:lnTo>
                <a:lnTo>
                  <a:pt x="498618" y="465059"/>
                </a:lnTo>
                <a:lnTo>
                  <a:pt x="0" y="46505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608" r="0" b="-360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992073" y="1647704"/>
            <a:ext cx="5710353" cy="7864345"/>
          </a:xfrm>
          <a:custGeom>
            <a:avLst/>
            <a:gdLst/>
            <a:ahLst/>
            <a:cxnLst/>
            <a:rect r="r" b="b" t="t" l="l"/>
            <a:pathLst>
              <a:path h="7864345" w="5710353">
                <a:moveTo>
                  <a:pt x="0" y="0"/>
                </a:moveTo>
                <a:lnTo>
                  <a:pt x="5710354" y="0"/>
                </a:lnTo>
                <a:lnTo>
                  <a:pt x="5710354" y="7864345"/>
                </a:lnTo>
                <a:lnTo>
                  <a:pt x="0" y="78643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7517" t="0" r="-49192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848608" y="4821340"/>
            <a:ext cx="61760" cy="4815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94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594955" y="5947548"/>
            <a:ext cx="7381781" cy="16633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1"/>
              </a:lnSpc>
            </a:pPr>
            <a:r>
              <a:rPr lang="en-US" sz="3501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🤖  F</a:t>
            </a:r>
            <a:r>
              <a:rPr lang="en-US" b="true" sz="350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ake News Detection</a:t>
            </a:r>
          </a:p>
          <a:p>
            <a:pPr algn="ctr">
              <a:lnSpc>
                <a:spcPts val="4263"/>
              </a:lnSpc>
            </a:pPr>
          </a:p>
          <a:p>
            <a:pPr algn="ctr">
              <a:lnSpc>
                <a:spcPts val="4263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-631248" y="7853014"/>
            <a:ext cx="8315987" cy="5953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1"/>
              </a:lnSpc>
            </a:pPr>
            <a:r>
              <a:rPr lang="en-US" sz="3501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📊  Re</a:t>
            </a:r>
            <a:r>
              <a:rPr lang="en-US" b="true" sz="350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sult Display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85704" y="516699"/>
            <a:ext cx="7969261" cy="12655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520"/>
              </a:lnSpc>
            </a:pPr>
            <a:r>
              <a:rPr lang="en-US" sz="6800" b="true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SYSTEM OVERVIEW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66769" y="2020335"/>
            <a:ext cx="6438155" cy="5953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1"/>
              </a:lnSpc>
            </a:pPr>
            <a:r>
              <a:rPr lang="en-US" sz="3501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U</a:t>
            </a:r>
            <a:r>
              <a:rPr lang="en-US" b="true" sz="350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ser Interaction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558761" y="2805563"/>
            <a:ext cx="7920540" cy="905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30"/>
              </a:lnSpc>
            </a:pPr>
            <a:r>
              <a:rPr lang="en-US" sz="2593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Users</a:t>
            </a:r>
            <a:r>
              <a:rPr lang="en-US" sz="2593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enter news text or a URL through the web interface.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39245" y="3953062"/>
            <a:ext cx="5693202" cy="5953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1"/>
              </a:lnSpc>
            </a:pPr>
            <a:r>
              <a:rPr lang="en-US" sz="3501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⚙  Content</a:t>
            </a:r>
            <a:r>
              <a:rPr lang="en-US" b="true" sz="350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Processing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558761" y="4800049"/>
            <a:ext cx="8338729" cy="905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31"/>
              </a:lnSpc>
            </a:pPr>
            <a:r>
              <a:rPr lang="en-US" sz="2593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The system cleans</a:t>
            </a:r>
            <a:r>
              <a:rPr lang="en-US" sz="2593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and processes the input using NLP techniques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558761" y="6673486"/>
            <a:ext cx="9433312" cy="14084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31"/>
              </a:lnSpc>
            </a:pPr>
            <a:r>
              <a:rPr lang="en-US" sz="2593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AI model analyzes the content and classifies it as Real or</a:t>
            </a:r>
          </a:p>
          <a:p>
            <a:pPr algn="l">
              <a:lnSpc>
                <a:spcPts val="3631"/>
              </a:lnSpc>
            </a:pPr>
            <a:r>
              <a:rPr lang="en-US" sz="2593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Fake.</a:t>
            </a:r>
          </a:p>
          <a:p>
            <a:pPr algn="ctr">
              <a:lnSpc>
                <a:spcPts val="3994"/>
              </a:lnSpc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2558761" y="8700002"/>
            <a:ext cx="8351607" cy="1362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31"/>
              </a:lnSpc>
            </a:pPr>
            <a:r>
              <a:rPr lang="en-US" sz="2593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Results</a:t>
            </a:r>
            <a:r>
              <a:rPr lang="en-US" sz="2593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are shown with confidence scores and explanations.</a:t>
            </a:r>
          </a:p>
          <a:p>
            <a:pPr algn="l">
              <a:lnSpc>
                <a:spcPts val="3631"/>
              </a:lnSpc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0172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209519" y="2716455"/>
            <a:ext cx="14726086" cy="7005295"/>
          </a:xfrm>
          <a:custGeom>
            <a:avLst/>
            <a:gdLst/>
            <a:ahLst/>
            <a:cxnLst/>
            <a:rect r="r" b="b" t="t" l="l"/>
            <a:pathLst>
              <a:path h="7005295" w="14726086">
                <a:moveTo>
                  <a:pt x="0" y="0"/>
                </a:moveTo>
                <a:lnTo>
                  <a:pt x="14726086" y="0"/>
                </a:lnTo>
                <a:lnTo>
                  <a:pt x="14726086" y="7005295"/>
                </a:lnTo>
                <a:lnTo>
                  <a:pt x="0" y="70052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8104" r="0" b="-1195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-2057400" y="790575"/>
            <a:ext cx="15175692" cy="12655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520"/>
              </a:lnSpc>
            </a:pPr>
            <a:r>
              <a:rPr lang="en-US" sz="6800" b="true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SYSTEM ARCHITECTURE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0172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64599" y="2882718"/>
            <a:ext cx="7491477" cy="3153206"/>
            <a:chOff x="0" y="0"/>
            <a:chExt cx="2041237" cy="85916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041236" cy="859168"/>
            </a:xfrm>
            <a:custGeom>
              <a:avLst/>
              <a:gdLst/>
              <a:ahLst/>
              <a:cxnLst/>
              <a:rect r="r" b="b" t="t" l="l"/>
              <a:pathLst>
                <a:path h="859168" w="2041236">
                  <a:moveTo>
                    <a:pt x="37203" y="0"/>
                  </a:moveTo>
                  <a:lnTo>
                    <a:pt x="2004033" y="0"/>
                  </a:lnTo>
                  <a:cubicBezTo>
                    <a:pt x="2024580" y="0"/>
                    <a:pt x="2041236" y="16657"/>
                    <a:pt x="2041236" y="37203"/>
                  </a:cubicBezTo>
                  <a:lnTo>
                    <a:pt x="2041236" y="821965"/>
                  </a:lnTo>
                  <a:cubicBezTo>
                    <a:pt x="2041236" y="842512"/>
                    <a:pt x="2024580" y="859168"/>
                    <a:pt x="2004033" y="859168"/>
                  </a:cubicBezTo>
                  <a:lnTo>
                    <a:pt x="37203" y="859168"/>
                  </a:lnTo>
                  <a:cubicBezTo>
                    <a:pt x="16657" y="859168"/>
                    <a:pt x="0" y="842512"/>
                    <a:pt x="0" y="821965"/>
                  </a:cubicBezTo>
                  <a:lnTo>
                    <a:pt x="0" y="37203"/>
                  </a:lnTo>
                  <a:cubicBezTo>
                    <a:pt x="0" y="16657"/>
                    <a:pt x="16657" y="0"/>
                    <a:pt x="37203" y="0"/>
                  </a:cubicBezTo>
                  <a:close/>
                </a:path>
              </a:pathLst>
            </a:custGeom>
            <a:solidFill>
              <a:srgbClr val="EDEEF1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2041237" cy="8877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000243" y="2882718"/>
            <a:ext cx="8016219" cy="3153206"/>
            <a:chOff x="0" y="0"/>
            <a:chExt cx="2184215" cy="85916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84216" cy="859168"/>
            </a:xfrm>
            <a:custGeom>
              <a:avLst/>
              <a:gdLst/>
              <a:ahLst/>
              <a:cxnLst/>
              <a:rect r="r" b="b" t="t" l="l"/>
              <a:pathLst>
                <a:path h="859168" w="2184216">
                  <a:moveTo>
                    <a:pt x="34768" y="0"/>
                  </a:moveTo>
                  <a:lnTo>
                    <a:pt x="2149447" y="0"/>
                  </a:lnTo>
                  <a:cubicBezTo>
                    <a:pt x="2168649" y="0"/>
                    <a:pt x="2184216" y="15566"/>
                    <a:pt x="2184216" y="34768"/>
                  </a:cubicBezTo>
                  <a:lnTo>
                    <a:pt x="2184216" y="824400"/>
                  </a:lnTo>
                  <a:cubicBezTo>
                    <a:pt x="2184216" y="833621"/>
                    <a:pt x="2180552" y="842465"/>
                    <a:pt x="2174032" y="848985"/>
                  </a:cubicBezTo>
                  <a:cubicBezTo>
                    <a:pt x="2167512" y="855505"/>
                    <a:pt x="2158668" y="859168"/>
                    <a:pt x="2149447" y="859168"/>
                  </a:cubicBezTo>
                  <a:lnTo>
                    <a:pt x="34768" y="859168"/>
                  </a:lnTo>
                  <a:cubicBezTo>
                    <a:pt x="25547" y="859168"/>
                    <a:pt x="16704" y="855505"/>
                    <a:pt x="10183" y="848985"/>
                  </a:cubicBezTo>
                  <a:cubicBezTo>
                    <a:pt x="3663" y="842465"/>
                    <a:pt x="0" y="833621"/>
                    <a:pt x="0" y="824400"/>
                  </a:cubicBezTo>
                  <a:lnTo>
                    <a:pt x="0" y="34768"/>
                  </a:lnTo>
                  <a:cubicBezTo>
                    <a:pt x="0" y="25547"/>
                    <a:pt x="3663" y="16704"/>
                    <a:pt x="10183" y="10183"/>
                  </a:cubicBezTo>
                  <a:cubicBezTo>
                    <a:pt x="16704" y="3663"/>
                    <a:pt x="25547" y="0"/>
                    <a:pt x="34768" y="0"/>
                  </a:cubicBezTo>
                  <a:close/>
                </a:path>
              </a:pathLst>
            </a:custGeom>
            <a:solidFill>
              <a:srgbClr val="EDEEF1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28575"/>
              <a:ext cx="2184215" cy="8877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9000243" y="6327629"/>
            <a:ext cx="8016219" cy="3227851"/>
            <a:chOff x="0" y="0"/>
            <a:chExt cx="2184215" cy="87950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184216" cy="879507"/>
            </a:xfrm>
            <a:custGeom>
              <a:avLst/>
              <a:gdLst/>
              <a:ahLst/>
              <a:cxnLst/>
              <a:rect r="r" b="b" t="t" l="l"/>
              <a:pathLst>
                <a:path h="879507" w="2184216">
                  <a:moveTo>
                    <a:pt x="34768" y="0"/>
                  </a:moveTo>
                  <a:lnTo>
                    <a:pt x="2149447" y="0"/>
                  </a:lnTo>
                  <a:cubicBezTo>
                    <a:pt x="2168649" y="0"/>
                    <a:pt x="2184216" y="15566"/>
                    <a:pt x="2184216" y="34768"/>
                  </a:cubicBezTo>
                  <a:lnTo>
                    <a:pt x="2184216" y="844739"/>
                  </a:lnTo>
                  <a:cubicBezTo>
                    <a:pt x="2184216" y="853960"/>
                    <a:pt x="2180552" y="862803"/>
                    <a:pt x="2174032" y="869324"/>
                  </a:cubicBezTo>
                  <a:cubicBezTo>
                    <a:pt x="2167512" y="875844"/>
                    <a:pt x="2158668" y="879507"/>
                    <a:pt x="2149447" y="879507"/>
                  </a:cubicBezTo>
                  <a:lnTo>
                    <a:pt x="34768" y="879507"/>
                  </a:lnTo>
                  <a:cubicBezTo>
                    <a:pt x="15566" y="879507"/>
                    <a:pt x="0" y="863941"/>
                    <a:pt x="0" y="844739"/>
                  </a:cubicBezTo>
                  <a:lnTo>
                    <a:pt x="0" y="34768"/>
                  </a:lnTo>
                  <a:cubicBezTo>
                    <a:pt x="0" y="25547"/>
                    <a:pt x="3663" y="16704"/>
                    <a:pt x="10183" y="10183"/>
                  </a:cubicBezTo>
                  <a:cubicBezTo>
                    <a:pt x="16704" y="3663"/>
                    <a:pt x="25547" y="0"/>
                    <a:pt x="34768" y="0"/>
                  </a:cubicBezTo>
                  <a:close/>
                </a:path>
              </a:pathLst>
            </a:custGeom>
            <a:solidFill>
              <a:srgbClr val="EDEEF1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28575"/>
              <a:ext cx="2184215" cy="9080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22509" y="6327629"/>
            <a:ext cx="7491477" cy="3227851"/>
            <a:chOff x="0" y="0"/>
            <a:chExt cx="2041237" cy="879507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041236" cy="879507"/>
            </a:xfrm>
            <a:custGeom>
              <a:avLst/>
              <a:gdLst/>
              <a:ahLst/>
              <a:cxnLst/>
              <a:rect r="r" b="b" t="t" l="l"/>
              <a:pathLst>
                <a:path h="879507" w="2041236">
                  <a:moveTo>
                    <a:pt x="37203" y="0"/>
                  </a:moveTo>
                  <a:lnTo>
                    <a:pt x="2004033" y="0"/>
                  </a:lnTo>
                  <a:cubicBezTo>
                    <a:pt x="2024580" y="0"/>
                    <a:pt x="2041236" y="16657"/>
                    <a:pt x="2041236" y="37203"/>
                  </a:cubicBezTo>
                  <a:lnTo>
                    <a:pt x="2041236" y="842304"/>
                  </a:lnTo>
                  <a:cubicBezTo>
                    <a:pt x="2041236" y="862851"/>
                    <a:pt x="2024580" y="879507"/>
                    <a:pt x="2004033" y="879507"/>
                  </a:cubicBezTo>
                  <a:lnTo>
                    <a:pt x="37203" y="879507"/>
                  </a:lnTo>
                  <a:cubicBezTo>
                    <a:pt x="16657" y="879507"/>
                    <a:pt x="0" y="862851"/>
                    <a:pt x="0" y="842304"/>
                  </a:cubicBezTo>
                  <a:lnTo>
                    <a:pt x="0" y="37203"/>
                  </a:lnTo>
                  <a:cubicBezTo>
                    <a:pt x="0" y="16657"/>
                    <a:pt x="16657" y="0"/>
                    <a:pt x="37203" y="0"/>
                  </a:cubicBezTo>
                  <a:close/>
                </a:path>
              </a:pathLst>
            </a:custGeom>
            <a:solidFill>
              <a:srgbClr val="EDEEF1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28575"/>
              <a:ext cx="2041237" cy="9080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</a:p>
          </p:txBody>
        </p:sp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777444" y="2737653"/>
            <a:ext cx="1735139" cy="174078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015189" y="2752129"/>
            <a:ext cx="2224118" cy="1982209"/>
          </a:xfrm>
          <a:prstGeom prst="rect">
            <a:avLst/>
          </a:prstGeom>
        </p:spPr>
      </p:pic>
      <p:sp>
        <p:nvSpPr>
          <p:cNvPr name="Freeform 16" id="16"/>
          <p:cNvSpPr/>
          <p:nvPr/>
        </p:nvSpPr>
        <p:spPr>
          <a:xfrm flipH="false" flipV="false" rot="0">
            <a:off x="922509" y="6383533"/>
            <a:ext cx="1445009" cy="1774006"/>
          </a:xfrm>
          <a:custGeom>
            <a:avLst/>
            <a:gdLst/>
            <a:ahLst/>
            <a:cxnLst/>
            <a:rect r="r" b="b" t="t" l="l"/>
            <a:pathLst>
              <a:path h="1774006" w="1445009">
                <a:moveTo>
                  <a:pt x="0" y="0"/>
                </a:moveTo>
                <a:lnTo>
                  <a:pt x="1445009" y="0"/>
                </a:lnTo>
                <a:lnTo>
                  <a:pt x="1445009" y="1774006"/>
                </a:lnTo>
                <a:lnTo>
                  <a:pt x="0" y="17740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8950932" y="6327629"/>
            <a:ext cx="1992772" cy="2044822"/>
          </a:xfrm>
          <a:custGeom>
            <a:avLst/>
            <a:gdLst/>
            <a:ahLst/>
            <a:cxnLst/>
            <a:rect r="r" b="b" t="t" l="l"/>
            <a:pathLst>
              <a:path h="2044822" w="1992772">
                <a:moveTo>
                  <a:pt x="0" y="0"/>
                </a:moveTo>
                <a:lnTo>
                  <a:pt x="1992772" y="0"/>
                </a:lnTo>
                <a:lnTo>
                  <a:pt x="1992772" y="2044822"/>
                </a:lnTo>
                <a:lnTo>
                  <a:pt x="0" y="204482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808000" y="790575"/>
            <a:ext cx="7604676" cy="12655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520"/>
              </a:lnSpc>
            </a:pPr>
            <a:r>
              <a:rPr lang="en-US" b="true" sz="6800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TECH</a:t>
            </a:r>
            <a:r>
              <a:rPr lang="en-US" b="true" sz="6800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 STACK USED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690859" y="2988698"/>
            <a:ext cx="3954776" cy="5983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47"/>
              </a:lnSpc>
              <a:spcBef>
                <a:spcPct val="0"/>
              </a:spcBef>
            </a:pPr>
            <a:r>
              <a:rPr lang="en-US" b="true" sz="3534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NLP Technol</a:t>
            </a:r>
            <a:r>
              <a:rPr lang="en-US" b="true" sz="3534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ogies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2953898" y="3796985"/>
            <a:ext cx="4420875" cy="21707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54"/>
              </a:lnSpc>
              <a:spcBef>
                <a:spcPct val="0"/>
              </a:spcBef>
            </a:pPr>
            <a:r>
              <a:rPr lang="en-US" sz="2038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Used f</a:t>
            </a:r>
            <a:r>
              <a:rPr lang="en-US" sz="2038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or preprocessing and understanding news content using tokenization, stop-word removal, lemmatization, and entity recognition with spaCy and NLTK.</a:t>
            </a:r>
          </a:p>
          <a:p>
            <a:pPr algn="l">
              <a:lnSpc>
                <a:spcPts val="2854"/>
              </a:lnSpc>
              <a:spcBef>
                <a:spcPct val="0"/>
              </a:spcBef>
            </a:pPr>
          </a:p>
        </p:txBody>
      </p:sp>
      <p:sp>
        <p:nvSpPr>
          <p:cNvPr name="TextBox 21" id="21"/>
          <p:cNvSpPr txBox="true"/>
          <p:nvPr/>
        </p:nvSpPr>
        <p:spPr>
          <a:xfrm rot="0">
            <a:off x="10010582" y="3043452"/>
            <a:ext cx="7842032" cy="5983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47"/>
              </a:lnSpc>
              <a:spcBef>
                <a:spcPct val="0"/>
              </a:spcBef>
            </a:pPr>
            <a:r>
              <a:rPr lang="en-US" b="true" sz="3534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Machine</a:t>
            </a:r>
            <a:r>
              <a:rPr lang="en-US" b="true" sz="3534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Learning Models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1553014" y="3796985"/>
            <a:ext cx="4757169" cy="18082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54"/>
              </a:lnSpc>
              <a:spcBef>
                <a:spcPct val="0"/>
              </a:spcBef>
            </a:pPr>
            <a:r>
              <a:rPr lang="en-US" sz="2038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Transformer-based m</a:t>
            </a:r>
            <a:r>
              <a:rPr lang="en-US" sz="2038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odels such as BERT and RoBERTa analyze contextual meaning to classify news as Real, Suspicious, or Fake.</a:t>
            </a:r>
          </a:p>
          <a:p>
            <a:pPr algn="ctr">
              <a:lnSpc>
                <a:spcPts val="2854"/>
              </a:lnSpc>
              <a:spcBef>
                <a:spcPct val="0"/>
              </a:spcBef>
            </a:pPr>
          </a:p>
        </p:txBody>
      </p:sp>
      <p:sp>
        <p:nvSpPr>
          <p:cNvPr name="TextBox 23" id="23"/>
          <p:cNvSpPr txBox="true"/>
          <p:nvPr/>
        </p:nvSpPr>
        <p:spPr>
          <a:xfrm rot="0">
            <a:off x="11271209" y="6542458"/>
            <a:ext cx="4682265" cy="5983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47"/>
              </a:lnSpc>
              <a:spcBef>
                <a:spcPct val="0"/>
              </a:spcBef>
            </a:pPr>
            <a:r>
              <a:rPr lang="en-US" b="true" sz="3534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Web</a:t>
            </a:r>
            <a:r>
              <a:rPr lang="en-US" b="true" sz="3534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&amp; Backend Stack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2227308" y="6542458"/>
            <a:ext cx="6646094" cy="12197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47"/>
              </a:lnSpc>
              <a:spcBef>
                <a:spcPct val="0"/>
              </a:spcBef>
            </a:pPr>
            <a:r>
              <a:rPr lang="en-US" b="true" sz="3534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Fact</a:t>
            </a:r>
            <a:r>
              <a:rPr lang="en-US" b="true" sz="3534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Checking &amp; Database</a:t>
            </a:r>
          </a:p>
          <a:p>
            <a:pPr algn="ctr">
              <a:lnSpc>
                <a:spcPts val="4947"/>
              </a:lnSpc>
              <a:spcBef>
                <a:spcPct val="0"/>
              </a:spcBef>
            </a:pPr>
          </a:p>
        </p:txBody>
      </p:sp>
      <p:sp>
        <p:nvSpPr>
          <p:cNvPr name="TextBox 25" id="25"/>
          <p:cNvSpPr txBox="true"/>
          <p:nvPr/>
        </p:nvSpPr>
        <p:spPr>
          <a:xfrm rot="0">
            <a:off x="2953898" y="7516538"/>
            <a:ext cx="5192915" cy="14458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54"/>
              </a:lnSpc>
              <a:spcBef>
                <a:spcPct val="0"/>
              </a:spcBef>
            </a:pPr>
            <a:r>
              <a:rPr lang="en-US" sz="2038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Uses external fact-checking APIs and struct</a:t>
            </a:r>
            <a:r>
              <a:rPr lang="en-US" sz="2038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ured databases to validate claims and store analysis results securely.</a:t>
            </a:r>
          </a:p>
          <a:p>
            <a:pPr algn="l">
              <a:lnSpc>
                <a:spcPts val="2854"/>
              </a:lnSpc>
              <a:spcBef>
                <a:spcPct val="0"/>
              </a:spcBef>
            </a:pPr>
          </a:p>
        </p:txBody>
      </p:sp>
      <p:sp>
        <p:nvSpPr>
          <p:cNvPr name="TextBox 26" id="26"/>
          <p:cNvSpPr txBox="true"/>
          <p:nvPr/>
        </p:nvSpPr>
        <p:spPr>
          <a:xfrm rot="0">
            <a:off x="11553014" y="7414023"/>
            <a:ext cx="5035118" cy="14458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54"/>
              </a:lnSpc>
            </a:pPr>
            <a:r>
              <a:rPr lang="en-US" sz="2038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Developed using Flask or FastAPI with JWT authentication and scalable deployment support.</a:t>
            </a:r>
          </a:p>
          <a:p>
            <a:pPr algn="l">
              <a:lnSpc>
                <a:spcPts val="2854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0172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34732" y="1535418"/>
            <a:ext cx="17235211" cy="8489308"/>
          </a:xfrm>
          <a:custGeom>
            <a:avLst/>
            <a:gdLst/>
            <a:ahLst/>
            <a:cxnLst/>
            <a:rect r="r" b="b" t="t" l="l"/>
            <a:pathLst>
              <a:path h="8489308" w="17235211">
                <a:moveTo>
                  <a:pt x="0" y="0"/>
                </a:moveTo>
                <a:lnTo>
                  <a:pt x="17235211" y="0"/>
                </a:lnTo>
                <a:lnTo>
                  <a:pt x="17235211" y="8489308"/>
                </a:lnTo>
                <a:lnTo>
                  <a:pt x="0" y="84893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2949" r="0" b="-12313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49376" y="97941"/>
            <a:ext cx="8456855" cy="11702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520"/>
              </a:lnSpc>
            </a:pPr>
            <a:r>
              <a:rPr lang="en-US" b="true" sz="68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DATABASE SCHEMA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DAG_EDnicDw</dc:identifier>
  <dcterms:modified xsi:type="dcterms:W3CDTF">2011-08-01T06:04:30Z</dcterms:modified>
  <cp:revision>1</cp:revision>
  <dc:title>Tech Stack Used</dc:title>
</cp:coreProperties>
</file>